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215" d="100"/>
          <a:sy n="215" d="100"/>
        </p:scale>
        <p:origin x="23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9482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A2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3" name="Shape 1"/>
          <p:cNvSpPr/>
          <p:nvPr/>
        </p:nvSpPr>
        <p:spPr>
          <a:xfrm>
            <a:off x="6840248" y="14381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840248" y="64673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6840248" y="114965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343168" y="14381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343168" y="64673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7343168" y="114965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7846088" y="14381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7846088" y="64673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7846088" y="114965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349008" y="14381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8349008" y="64673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349008" y="114965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8851928" y="14381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8851928" y="64673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8851928" y="1149657"/>
            <a:ext cx="91440" cy="91440"/>
          </a:xfrm>
          <a:prstGeom prst="ellipse">
            <a:avLst/>
          </a:prstGeom>
          <a:solidFill>
            <a:srgbClr val="4E9AF1">
              <a:alpha val="30000"/>
            </a:srgbClr>
          </a:solidFill>
          <a:ln w="12700">
            <a:solidFill>
              <a:srgbClr val="4E9AF1">
                <a:alpha val="30000"/>
              </a:srgbClr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02920" y="640080"/>
            <a:ext cx="77724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502920" y="1143000"/>
            <a:ext cx="7772400" cy="1737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600" b="1" kern="0" spc="3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PREDICTORS OF EMPLOYEE</a:t>
            </a:r>
            <a:endParaRPr lang="en-US" sz="3400" b="1" dirty="0">
              <a:solidFill>
                <a:schemeClr val="bg1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 algn="l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PSYCHOLOGICAL ADAPTATION</a:t>
            </a:r>
            <a:endParaRPr lang="en-US" sz="3400" dirty="0"/>
          </a:p>
          <a:p>
            <a:pPr marL="0" indent="0" algn="l">
              <a:buNone/>
            </a:pPr>
            <a:r>
              <a:rPr lang="en-US" sz="3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 AI SYSTEMS IN IT ORGANIZATIONS</a:t>
            </a:r>
            <a:endParaRPr lang="en-US" sz="3400" dirty="0"/>
          </a:p>
        </p:txBody>
      </p:sp>
      <p:sp>
        <p:nvSpPr>
          <p:cNvPr id="20" name="Shape 18"/>
          <p:cNvSpPr/>
          <p:nvPr/>
        </p:nvSpPr>
        <p:spPr>
          <a:xfrm>
            <a:off x="502920" y="2971800"/>
            <a:ext cx="3200400" cy="36576"/>
          </a:xfrm>
          <a:prstGeom prst="rect">
            <a:avLst/>
          </a:prstGeom>
          <a:solidFill>
            <a:srgbClr val="F0A500"/>
          </a:solidFill>
          <a:ln/>
        </p:spPr>
      </p:sp>
      <p:sp>
        <p:nvSpPr>
          <p:cNvPr id="21" name="Text 19"/>
          <p:cNvSpPr/>
          <p:nvPr/>
        </p:nvSpPr>
        <p:spPr>
          <a:xfrm>
            <a:off x="502920" y="3154680"/>
            <a:ext cx="6400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500" dirty="0">
                <a:solidFill>
                  <a:srgbClr val="4E9A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Oleksii Nahorniak  |  Prof. Vasyl Osodlo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502920" y="3520440"/>
            <a:ext cx="64008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300" dirty="0">
                <a:solidFill>
                  <a:srgbClr val="B0C4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University of Trade and Economics, Kyiv, Ukraine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502920" y="3931920"/>
            <a:ext cx="64008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200" dirty="0">
                <a:solidFill>
                  <a:srgbClr val="8099C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Economy|  2026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A2B5E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4008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CHALLENGE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365760" y="685800"/>
            <a:ext cx="841248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Psychological Adaptation to AI Matters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320040" y="1417320"/>
            <a:ext cx="2743200" cy="3291840"/>
          </a:xfrm>
          <a:prstGeom prst="rect">
            <a:avLst/>
          </a:prstGeom>
          <a:solidFill>
            <a:srgbClr val="EEF3FB"/>
          </a:solidFill>
          <a:ln/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20040" y="1417320"/>
            <a:ext cx="2743200" cy="54864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7" name="Text 5"/>
          <p:cNvSpPr/>
          <p:nvPr/>
        </p:nvSpPr>
        <p:spPr>
          <a:xfrm>
            <a:off x="484632" y="1572768"/>
            <a:ext cx="2423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is Different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484632" y="2121408"/>
            <a:ext cx="2423160" cy="2423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Employees are no longer just tool users — they collaborate with autonomous systems that recommend, evaluate, and act independently.</a:t>
            </a:r>
            <a:endParaRPr lang="en-US" sz="1300" dirty="0"/>
          </a:p>
        </p:txBody>
      </p:sp>
      <p:sp>
        <p:nvSpPr>
          <p:cNvPr id="9" name="Shape 7"/>
          <p:cNvSpPr/>
          <p:nvPr/>
        </p:nvSpPr>
        <p:spPr>
          <a:xfrm>
            <a:off x="3246120" y="1417320"/>
            <a:ext cx="2743200" cy="3291840"/>
          </a:xfrm>
          <a:prstGeom prst="rect">
            <a:avLst/>
          </a:prstGeom>
          <a:solidFill>
            <a:srgbClr val="1A2B5E"/>
          </a:solidFill>
          <a:ln/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246120" y="1417320"/>
            <a:ext cx="2743200" cy="54864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11" name="Text 9"/>
          <p:cNvSpPr/>
          <p:nvPr/>
        </p:nvSpPr>
        <p:spPr>
          <a:xfrm>
            <a:off x="3410712" y="1572768"/>
            <a:ext cx="2423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Technical Skill ≠ Safety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410712" y="2121408"/>
            <a:ext cx="2423160" cy="2423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C8D8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 professionals may face heightened anxiety precisely because they understand AI's capabilities — and its potential for displacement.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6172200" y="1417320"/>
            <a:ext cx="2743200" cy="3291840"/>
          </a:xfrm>
          <a:prstGeom prst="rect">
            <a:avLst/>
          </a:prstGeom>
          <a:solidFill>
            <a:srgbClr val="EEF3FB"/>
          </a:solidFill>
          <a:ln/>
          <a:effectLst>
            <a:outerShdw blurRad="101600" dist="25400" dir="81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6172200" y="1417320"/>
            <a:ext cx="2743200" cy="54864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15" name="Text 13"/>
          <p:cNvSpPr/>
          <p:nvPr/>
        </p:nvSpPr>
        <p:spPr>
          <a:xfrm>
            <a:off x="6336792" y="1572768"/>
            <a:ext cx="24231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Hidden Costs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6336792" y="2121408"/>
            <a:ext cx="2423160" cy="2423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Neglecting psychological adaptation causes underutilization, passive resistance, reduced data quality, and rejection of AI investments.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4F6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A2B5E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4008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SCALE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365760" y="658368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Adoption in Numbers</a:t>
            </a:r>
            <a:endParaRPr lang="en-US" sz="2600" dirty="0"/>
          </a:p>
        </p:txBody>
      </p:sp>
      <p:sp>
        <p:nvSpPr>
          <p:cNvPr id="5" name="Shape 3"/>
          <p:cNvSpPr/>
          <p:nvPr/>
        </p:nvSpPr>
        <p:spPr>
          <a:xfrm>
            <a:off x="320040" y="1371600"/>
            <a:ext cx="4160520" cy="14630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20040" y="1371600"/>
            <a:ext cx="73152" cy="1463040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7" name="Text 5"/>
          <p:cNvSpPr/>
          <p:nvPr/>
        </p:nvSpPr>
        <p:spPr>
          <a:xfrm>
            <a:off x="502920" y="1481328"/>
            <a:ext cx="12801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2E5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70%+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1801368" y="1481328"/>
            <a:ext cx="254203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organizations actively integrating AI into core business processes by mid-2020s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02920" y="2542032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AIPRM, 2026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800600" y="1371600"/>
            <a:ext cx="4160520" cy="14630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4800600" y="1371600"/>
            <a:ext cx="73152" cy="1463040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12" name="Text 10"/>
          <p:cNvSpPr/>
          <p:nvPr/>
        </p:nvSpPr>
        <p:spPr>
          <a:xfrm>
            <a:off x="4983480" y="1481328"/>
            <a:ext cx="12801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2E5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92%</a:t>
            </a:r>
            <a:endParaRPr lang="en-US" sz="3800" dirty="0"/>
          </a:p>
        </p:txBody>
      </p:sp>
      <p:sp>
        <p:nvSpPr>
          <p:cNvPr id="13" name="Text 11"/>
          <p:cNvSpPr/>
          <p:nvPr/>
        </p:nvSpPr>
        <p:spPr>
          <a:xfrm>
            <a:off x="6281928" y="1481328"/>
            <a:ext cx="254203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AI-adopting firms reporting tangible benefits (up from 48% in 2017)</a:t>
            </a:r>
            <a:endParaRPr lang="en-US" sz="1200" dirty="0"/>
          </a:p>
        </p:txBody>
      </p:sp>
      <p:sp>
        <p:nvSpPr>
          <p:cNvPr id="14" name="Text 12"/>
          <p:cNvSpPr/>
          <p:nvPr/>
        </p:nvSpPr>
        <p:spPr>
          <a:xfrm>
            <a:off x="4983480" y="2542032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AIPRM, 2026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20040" y="3063240"/>
            <a:ext cx="4160520" cy="14630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320040" y="3063240"/>
            <a:ext cx="73152" cy="1463040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17" name="Text 15"/>
          <p:cNvSpPr/>
          <p:nvPr/>
        </p:nvSpPr>
        <p:spPr>
          <a:xfrm>
            <a:off x="502920" y="3172968"/>
            <a:ext cx="12801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2E5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51%</a:t>
            </a:r>
            <a:endParaRPr lang="en-US" sz="3800" dirty="0"/>
          </a:p>
        </p:txBody>
      </p:sp>
      <p:sp>
        <p:nvSpPr>
          <p:cNvPr id="18" name="Text 16"/>
          <p:cNvSpPr/>
          <p:nvPr/>
        </p:nvSpPr>
        <p:spPr>
          <a:xfrm>
            <a:off x="1801368" y="3172968"/>
            <a:ext cx="254203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organizations experienced at least one significant negative AI consequence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502920" y="4233672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McKinsey, 2025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4800600" y="3063240"/>
            <a:ext cx="4160520" cy="1463040"/>
          </a:xfrm>
          <a:prstGeom prst="rect">
            <a:avLst/>
          </a:prstGeom>
          <a:solidFill>
            <a:srgbClr val="FFFFFF"/>
          </a:solidFill>
          <a:ln/>
          <a:effectLst>
            <a:outerShdw blurRad="76200" dist="25400" dir="8100000" algn="bl" rotWithShape="0">
              <a:srgbClr val="000000">
                <a:alpha val="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800600" y="3063240"/>
            <a:ext cx="73152" cy="1463040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22" name="Text 20"/>
          <p:cNvSpPr/>
          <p:nvPr/>
        </p:nvSpPr>
        <p:spPr>
          <a:xfrm>
            <a:off x="4983480" y="3172968"/>
            <a:ext cx="1280160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800" b="1" dirty="0">
                <a:solidFill>
                  <a:srgbClr val="2E5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44%</a:t>
            </a:r>
            <a:endParaRPr lang="en-US" sz="3800" dirty="0"/>
          </a:p>
        </p:txBody>
      </p:sp>
      <p:sp>
        <p:nvSpPr>
          <p:cNvPr id="23" name="Text 21"/>
          <p:cNvSpPr/>
          <p:nvPr/>
        </p:nvSpPr>
        <p:spPr>
          <a:xfrm>
            <a:off x="6281928" y="3172968"/>
            <a:ext cx="2542032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all employee concerns relate to AI inaccuracy and lack of explainability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4983480" y="4233672"/>
            <a:ext cx="3749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McKinsey, 2025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A2B5E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4008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FRAMEWORK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365760" y="658368"/>
            <a:ext cx="8412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Adaptation as a Dynamic System: Three Dimensions</a:t>
            </a:r>
            <a:endParaRPr lang="en-US" sz="2400" dirty="0"/>
          </a:p>
        </p:txBody>
      </p:sp>
      <p:sp>
        <p:nvSpPr>
          <p:cNvPr id="5" name="Shape 3"/>
          <p:cNvSpPr/>
          <p:nvPr/>
        </p:nvSpPr>
        <p:spPr>
          <a:xfrm>
            <a:off x="274320" y="1371600"/>
            <a:ext cx="2743200" cy="3520440"/>
          </a:xfrm>
          <a:prstGeom prst="rect">
            <a:avLst/>
          </a:prstGeom>
          <a:solidFill>
            <a:srgbClr val="EEF3FB"/>
          </a:solidFill>
          <a:ln/>
          <a:effectLst>
            <a:outerShdw blurRad="76200" dist="25400" dir="8100000" algn="bl" rotWithShape="0">
              <a:srgbClr val="000000">
                <a:alpha val="9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74320" y="1371600"/>
            <a:ext cx="2743200" cy="502920"/>
          </a:xfrm>
          <a:prstGeom prst="rect">
            <a:avLst/>
          </a:prstGeom>
          <a:solidFill>
            <a:srgbClr val="1A4FA0"/>
          </a:solidFill>
          <a:ln/>
        </p:spPr>
      </p:sp>
      <p:sp>
        <p:nvSpPr>
          <p:cNvPr id="7" name="Text 5"/>
          <p:cNvSpPr/>
          <p:nvPr/>
        </p:nvSpPr>
        <p:spPr>
          <a:xfrm>
            <a:off x="411480" y="1417320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COGNITIVE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11480" y="1965960"/>
            <a:ext cx="2468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A4F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Building mental models of AI behavior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411480" y="2560320"/>
            <a:ext cx="2468880" cy="2148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Employees ask: What does AI do? When is it reliable? When does it fail? Inability to answer = "black box" effect, leading to avoidance or double-checking that erases efficiency gains.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3182112" y="1371600"/>
            <a:ext cx="2743200" cy="3520440"/>
          </a:xfrm>
          <a:prstGeom prst="rect">
            <a:avLst/>
          </a:prstGeom>
          <a:solidFill>
            <a:srgbClr val="EEF3FB"/>
          </a:solidFill>
          <a:ln/>
          <a:effectLst>
            <a:outerShdw blurRad="76200" dist="25400" dir="8100000" algn="bl" rotWithShape="0">
              <a:srgbClr val="000000">
                <a:alpha val="9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3182112" y="1371600"/>
            <a:ext cx="2743200" cy="502920"/>
          </a:xfrm>
          <a:prstGeom prst="rect">
            <a:avLst/>
          </a:prstGeom>
          <a:solidFill>
            <a:srgbClr val="0D7A5F"/>
          </a:solidFill>
          <a:ln/>
        </p:spPr>
      </p:sp>
      <p:sp>
        <p:nvSpPr>
          <p:cNvPr id="12" name="Text 10"/>
          <p:cNvSpPr/>
          <p:nvPr/>
        </p:nvSpPr>
        <p:spPr>
          <a:xfrm>
            <a:off x="3319272" y="1417320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EMOTIONAL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319272" y="1965960"/>
            <a:ext cx="2468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7A5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Managing anxiety, ambivalence, and professional identity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3319272" y="2560320"/>
            <a:ext cx="2468880" cy="2148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Ranges from curiosity and engagement to anxiety and resentment. Heavily moderated by perceived control — does AI enhance capability or threaten autonomy and status?</a:t>
            </a:r>
            <a:endParaRPr lang="en-US" sz="1200" dirty="0"/>
          </a:p>
        </p:txBody>
      </p:sp>
      <p:sp>
        <p:nvSpPr>
          <p:cNvPr id="15" name="Shape 13"/>
          <p:cNvSpPr/>
          <p:nvPr/>
        </p:nvSpPr>
        <p:spPr>
          <a:xfrm>
            <a:off x="6089904" y="1371600"/>
            <a:ext cx="2743200" cy="3520440"/>
          </a:xfrm>
          <a:prstGeom prst="rect">
            <a:avLst/>
          </a:prstGeom>
          <a:solidFill>
            <a:srgbClr val="EEF3FB"/>
          </a:solidFill>
          <a:ln/>
          <a:effectLst>
            <a:outerShdw blurRad="76200" dist="25400" dir="8100000" algn="bl" rotWithShape="0">
              <a:srgbClr val="000000">
                <a:alpha val="9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6089904" y="1371600"/>
            <a:ext cx="2743200" cy="502920"/>
          </a:xfrm>
          <a:prstGeom prst="rect">
            <a:avLst/>
          </a:prstGeom>
          <a:solidFill>
            <a:srgbClr val="7B2D8B"/>
          </a:solidFill>
          <a:ln/>
        </p:spPr>
      </p:sp>
      <p:sp>
        <p:nvSpPr>
          <p:cNvPr id="17" name="Text 15"/>
          <p:cNvSpPr/>
          <p:nvPr/>
        </p:nvSpPr>
        <p:spPr>
          <a:xfrm>
            <a:off x="6227064" y="1417320"/>
            <a:ext cx="24688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BEHAVIORAL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227064" y="1965960"/>
            <a:ext cx="24688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7B2D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Observable patterns of engagement with AI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227064" y="2560320"/>
            <a:ext cx="2468880" cy="2148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Frequency and depth of use; willingness to rely on AI in high-stakes decisions. Often lags cognitive/emotional shifts — employees may accept AI intellectually but still hesitate to rely on it.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274320" y="4754880"/>
            <a:ext cx="8595360" cy="274320"/>
          </a:xfrm>
          <a:prstGeom prst="rect">
            <a:avLst/>
          </a:prstGeom>
          <a:solidFill>
            <a:srgbClr val="FFF3CD"/>
          </a:solidFill>
          <a:ln/>
        </p:spPr>
      </p:sp>
      <p:sp>
        <p:nvSpPr>
          <p:cNvPr id="21" name="Text 19"/>
          <p:cNvSpPr/>
          <p:nvPr/>
        </p:nvSpPr>
        <p:spPr>
          <a:xfrm>
            <a:off x="365760" y="4773168"/>
            <a:ext cx="8321040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7A5C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⟳  These dimensions form feedback loops — positive AI experiences reinforce trust; early failures can reset it to near zero.</a:t>
            </a:r>
            <a:endParaRPr lang="en-US" sz="11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1A2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182880"/>
            <a:ext cx="8412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kern="0" spc="1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KEY PREDICTORS OF SUCCESSFUL ADAPTATION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>
            <a:off x="274320" y="841248"/>
            <a:ext cx="8595360" cy="713232"/>
          </a:xfrm>
          <a:prstGeom prst="rect">
            <a:avLst/>
          </a:prstGeom>
          <a:solidFill>
            <a:srgbClr val="FFFFFF">
              <a:alpha val="7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274320" y="841248"/>
            <a:ext cx="54864" cy="713232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5" name="Text 3"/>
          <p:cNvSpPr/>
          <p:nvPr/>
        </p:nvSpPr>
        <p:spPr>
          <a:xfrm>
            <a:off x="457200" y="950976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4E9A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2000" dirty="0"/>
          </a:p>
        </p:txBody>
      </p:sp>
      <p:sp>
        <p:nvSpPr>
          <p:cNvPr id="6" name="Text 4"/>
          <p:cNvSpPr/>
          <p:nvPr/>
        </p:nvSpPr>
        <p:spPr>
          <a:xfrm>
            <a:off x="1024128" y="914400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 in AI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024128" y="1225296"/>
            <a:ext cx="76809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8C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Most central predictor. Depends on transparency, consistency, fairness &amp; explainability — not just accuracy. Early interactions are disproportionately influential.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274320" y="1645920"/>
            <a:ext cx="8595360" cy="713232"/>
          </a:xfrm>
          <a:prstGeom prst="rect">
            <a:avLst/>
          </a:prstGeom>
          <a:solidFill>
            <a:srgbClr val="FFFFFF">
              <a:alpha val="7000"/>
            </a:srgbClr>
          </a:solidFill>
          <a:ln/>
        </p:spPr>
      </p:sp>
      <p:sp>
        <p:nvSpPr>
          <p:cNvPr id="9" name="Shape 7"/>
          <p:cNvSpPr/>
          <p:nvPr/>
        </p:nvSpPr>
        <p:spPr>
          <a:xfrm>
            <a:off x="274320" y="1645920"/>
            <a:ext cx="54864" cy="713232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1755648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4EC9B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2000" dirty="0"/>
          </a:p>
        </p:txBody>
      </p:sp>
      <p:sp>
        <p:nvSpPr>
          <p:cNvPr id="11" name="Text 9"/>
          <p:cNvSpPr/>
          <p:nvPr/>
        </p:nvSpPr>
        <p:spPr>
          <a:xfrm>
            <a:off x="1024128" y="1719072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Organizational Support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1024128" y="2029968"/>
            <a:ext cx="76809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8C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Training, documentation, leadership behavior, psychological safety. Must be continuous — not a one-time onboarding event.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274320" y="2450592"/>
            <a:ext cx="8595360" cy="713232"/>
          </a:xfrm>
          <a:prstGeom prst="rect">
            <a:avLst/>
          </a:prstGeom>
          <a:solidFill>
            <a:srgbClr val="FFFFFF">
              <a:alpha val="7000"/>
            </a:srgbClr>
          </a:solidFill>
          <a:ln/>
        </p:spPr>
      </p:sp>
      <p:sp>
        <p:nvSpPr>
          <p:cNvPr id="14" name="Shape 12"/>
          <p:cNvSpPr/>
          <p:nvPr/>
        </p:nvSpPr>
        <p:spPr>
          <a:xfrm>
            <a:off x="274320" y="2450592"/>
            <a:ext cx="54864" cy="713232"/>
          </a:xfrm>
          <a:prstGeom prst="rect">
            <a:avLst/>
          </a:prstGeom>
          <a:solidFill>
            <a:srgbClr val="F0A500"/>
          </a:solidFill>
          <a:ln/>
        </p:spPr>
      </p:sp>
      <p:sp>
        <p:nvSpPr>
          <p:cNvPr id="15" name="Text 13"/>
          <p:cNvSpPr/>
          <p:nvPr/>
        </p:nvSpPr>
        <p:spPr>
          <a:xfrm>
            <a:off x="457200" y="256032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0A5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1024128" y="2523744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Psychological Readiness</a:t>
            </a:r>
            <a:endParaRPr lang="en-US" sz="1400" dirty="0"/>
          </a:p>
        </p:txBody>
      </p:sp>
      <p:sp>
        <p:nvSpPr>
          <p:cNvPr id="17" name="Text 15"/>
          <p:cNvSpPr/>
          <p:nvPr/>
        </p:nvSpPr>
        <p:spPr>
          <a:xfrm>
            <a:off x="1024128" y="2834640"/>
            <a:ext cx="76809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8C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Openness to change, self-efficacy, learning orientation. High-readiness employees self-direct learning; low-readiness employees show avoidance behaviors.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274320" y="3255264"/>
            <a:ext cx="8595360" cy="713232"/>
          </a:xfrm>
          <a:prstGeom prst="rect">
            <a:avLst/>
          </a:prstGeom>
          <a:solidFill>
            <a:srgbClr val="FFFFFF">
              <a:alpha val="7000"/>
            </a:srgbClr>
          </a:solidFill>
          <a:ln/>
        </p:spPr>
      </p:sp>
      <p:sp>
        <p:nvSpPr>
          <p:cNvPr id="19" name="Shape 17"/>
          <p:cNvSpPr/>
          <p:nvPr/>
        </p:nvSpPr>
        <p:spPr>
          <a:xfrm>
            <a:off x="274320" y="3255264"/>
            <a:ext cx="54864" cy="713232"/>
          </a:xfrm>
          <a:prstGeom prst="rect">
            <a:avLst/>
          </a:prstGeom>
          <a:solidFill>
            <a:srgbClr val="C97EE0"/>
          </a:solidFill>
          <a:ln/>
        </p:spPr>
      </p:sp>
      <p:sp>
        <p:nvSpPr>
          <p:cNvPr id="20" name="Text 18"/>
          <p:cNvSpPr/>
          <p:nvPr/>
        </p:nvSpPr>
        <p:spPr>
          <a:xfrm>
            <a:off x="457200" y="3364992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C97EE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1024128" y="3328416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Perceived Usefulness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024128" y="3639312"/>
            <a:ext cx="76809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8C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Interpretability, workflow compatibility, attribution clarity. When benefits are diffuse or hard to attribute, motivation to engage with AI diminishes.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274320" y="4059936"/>
            <a:ext cx="8595360" cy="713232"/>
          </a:xfrm>
          <a:prstGeom prst="rect">
            <a:avLst/>
          </a:prstGeom>
          <a:solidFill>
            <a:srgbClr val="FFFFFF">
              <a:alpha val="7000"/>
            </a:srgbClr>
          </a:solidFill>
          <a:ln/>
        </p:spPr>
      </p:sp>
      <p:sp>
        <p:nvSpPr>
          <p:cNvPr id="24" name="Shape 22"/>
          <p:cNvSpPr/>
          <p:nvPr/>
        </p:nvSpPr>
        <p:spPr>
          <a:xfrm>
            <a:off x="274320" y="4059936"/>
            <a:ext cx="54864" cy="713232"/>
          </a:xfrm>
          <a:prstGeom prst="rect">
            <a:avLst/>
          </a:prstGeom>
          <a:solidFill>
            <a:srgbClr val="F47C7C"/>
          </a:solidFill>
          <a:ln/>
        </p:spPr>
      </p:sp>
      <p:sp>
        <p:nvSpPr>
          <p:cNvPr id="25" name="Text 23"/>
          <p:cNvSpPr/>
          <p:nvPr/>
        </p:nvSpPr>
        <p:spPr>
          <a:xfrm>
            <a:off x="457200" y="416966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b="1" dirty="0">
                <a:solidFill>
                  <a:srgbClr val="F47C7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2000" dirty="0"/>
          </a:p>
        </p:txBody>
      </p:sp>
      <p:sp>
        <p:nvSpPr>
          <p:cNvPr id="26" name="Text 24"/>
          <p:cNvSpPr/>
          <p:nvPr/>
        </p:nvSpPr>
        <p:spPr>
          <a:xfrm>
            <a:off x="1024128" y="4133088"/>
            <a:ext cx="201168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Perceived Job Security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1024128" y="4443984"/>
            <a:ext cx="7680960" cy="3017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A8C0E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Critical moderating variable that can override all other positive predictors. Threat perception creates rational non-cooperation even with strong organizational support.</a:t>
            </a:r>
            <a:endParaRPr lang="en-US" sz="11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02920"/>
          </a:xfrm>
          <a:prstGeom prst="rect">
            <a:avLst/>
          </a:prstGeom>
          <a:solidFill>
            <a:srgbClr val="1A2B5E"/>
          </a:solidFill>
          <a:ln/>
        </p:spPr>
      </p:sp>
      <p:sp>
        <p:nvSpPr>
          <p:cNvPr id="3" name="Text 1"/>
          <p:cNvSpPr/>
          <p:nvPr/>
        </p:nvSpPr>
        <p:spPr>
          <a:xfrm>
            <a:off x="365760" y="64008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kern="0" spc="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STRATEGIC IMPLICATIONS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365760" y="658368"/>
            <a:ext cx="84124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3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Evidence-Grounded Actions for IT &amp; HR Leaders</a:t>
            </a:r>
            <a:endParaRPr lang="en-US" sz="2300" dirty="0"/>
          </a:p>
        </p:txBody>
      </p:sp>
      <p:sp>
        <p:nvSpPr>
          <p:cNvPr id="5" name="Shape 3"/>
          <p:cNvSpPr/>
          <p:nvPr/>
        </p:nvSpPr>
        <p:spPr>
          <a:xfrm>
            <a:off x="274320" y="1353312"/>
            <a:ext cx="2651760" cy="1234440"/>
          </a:xfrm>
          <a:prstGeom prst="rect">
            <a:avLst/>
          </a:prstGeom>
          <a:solidFill>
            <a:srgbClr val="EEF3FB"/>
          </a:solidFill>
          <a:ln/>
          <a:effectLst>
            <a:outerShdw blurRad="63500" dist="25400" dir="8100000" algn="bl" rotWithShape="0">
              <a:srgbClr val="000000">
                <a:alpha val="7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11480" y="1517904"/>
            <a:ext cx="384048" cy="384048"/>
          </a:xfrm>
          <a:prstGeom prst="ellipse">
            <a:avLst/>
          </a:prstGeom>
          <a:solidFill>
            <a:srgbClr val="2E5BA8"/>
          </a:solidFill>
          <a:ln/>
        </p:spPr>
      </p:sp>
      <p:sp>
        <p:nvSpPr>
          <p:cNvPr id="7" name="Text 5"/>
          <p:cNvSpPr/>
          <p:nvPr/>
        </p:nvSpPr>
        <p:spPr>
          <a:xfrm>
            <a:off x="411480" y="151790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868680" y="1444752"/>
            <a:ext cx="19659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Explainability as Core Requirement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411480" y="1920240"/>
            <a:ext cx="24231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Weight explainability equally with accuracy in AI procurement. Implement UIs showing confidence levels and key decision factors.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3246120" y="1353312"/>
            <a:ext cx="2651760" cy="1234440"/>
          </a:xfrm>
          <a:prstGeom prst="rect">
            <a:avLst/>
          </a:prstGeom>
          <a:solidFill>
            <a:srgbClr val="EEF3FB"/>
          </a:solidFill>
          <a:ln/>
          <a:effectLst>
            <a:outerShdw blurRad="63500" dist="25400" dir="8100000" algn="bl" rotWithShape="0">
              <a:srgbClr val="000000">
                <a:alpha val="7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3383280" y="1517904"/>
            <a:ext cx="384048" cy="384048"/>
          </a:xfrm>
          <a:prstGeom prst="ellipse">
            <a:avLst/>
          </a:prstGeom>
          <a:solidFill>
            <a:srgbClr val="2E5BA8"/>
          </a:solidFill>
          <a:ln/>
        </p:spPr>
      </p:sp>
      <p:sp>
        <p:nvSpPr>
          <p:cNvPr id="12" name="Text 10"/>
          <p:cNvSpPr/>
          <p:nvPr/>
        </p:nvSpPr>
        <p:spPr>
          <a:xfrm>
            <a:off x="3383280" y="151790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3840480" y="1444752"/>
            <a:ext cx="19659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Continuous Embedded Learning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3383280" y="1920240"/>
            <a:ext cx="24231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Replace one-time onboarding with peer learning communities, experimentation environments, and feedback loops in daily workflows.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217920" y="1353312"/>
            <a:ext cx="2651760" cy="1234440"/>
          </a:xfrm>
          <a:prstGeom prst="rect">
            <a:avLst/>
          </a:prstGeom>
          <a:solidFill>
            <a:srgbClr val="EEF3FB"/>
          </a:solidFill>
          <a:ln/>
          <a:effectLst>
            <a:outerShdw blurRad="63500" dist="25400" dir="8100000" algn="bl" rotWithShape="0">
              <a:srgbClr val="000000">
                <a:alpha val="7000"/>
              </a:srgbClr>
            </a:outerShdw>
          </a:effectLst>
        </p:spPr>
      </p:sp>
      <p:sp>
        <p:nvSpPr>
          <p:cNvPr id="16" name="Shape 14"/>
          <p:cNvSpPr/>
          <p:nvPr/>
        </p:nvSpPr>
        <p:spPr>
          <a:xfrm>
            <a:off x="6355080" y="1517904"/>
            <a:ext cx="384048" cy="384048"/>
          </a:xfrm>
          <a:prstGeom prst="ellipse">
            <a:avLst/>
          </a:prstGeom>
          <a:solidFill>
            <a:srgbClr val="2E5BA8"/>
          </a:solidFill>
          <a:ln/>
        </p:spPr>
      </p:sp>
      <p:sp>
        <p:nvSpPr>
          <p:cNvPr id="17" name="Text 15"/>
          <p:cNvSpPr/>
          <p:nvPr/>
        </p:nvSpPr>
        <p:spPr>
          <a:xfrm>
            <a:off x="6355080" y="1517904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812280" y="1444752"/>
            <a:ext cx="19659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Transparent Communication on Job Security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6355080" y="1920240"/>
            <a:ext cx="24231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Articulate specifically how roles will evolve. Provide credible assurances. Generic reassurances are insufficient.</a:t>
            </a:r>
            <a:endParaRPr lang="en-US" sz="1100" dirty="0"/>
          </a:p>
        </p:txBody>
      </p:sp>
      <p:sp>
        <p:nvSpPr>
          <p:cNvPr id="20" name="Shape 18"/>
          <p:cNvSpPr/>
          <p:nvPr/>
        </p:nvSpPr>
        <p:spPr>
          <a:xfrm>
            <a:off x="1764792" y="2788920"/>
            <a:ext cx="2651760" cy="1234440"/>
          </a:xfrm>
          <a:prstGeom prst="rect">
            <a:avLst/>
          </a:prstGeom>
          <a:solidFill>
            <a:srgbClr val="EEF3FB"/>
          </a:solidFill>
          <a:ln/>
          <a:effectLst>
            <a:outerShdw blurRad="63500" dist="25400" dir="8100000" algn="bl" rotWithShape="0">
              <a:srgbClr val="000000">
                <a:alpha val="7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1901952" y="2953512"/>
            <a:ext cx="384048" cy="384048"/>
          </a:xfrm>
          <a:prstGeom prst="ellipse">
            <a:avLst/>
          </a:prstGeom>
          <a:solidFill>
            <a:srgbClr val="2E5BA8"/>
          </a:solidFill>
          <a:ln/>
        </p:spPr>
      </p:sp>
      <p:sp>
        <p:nvSpPr>
          <p:cNvPr id="22" name="Text 20"/>
          <p:cNvSpPr/>
          <p:nvPr/>
        </p:nvSpPr>
        <p:spPr>
          <a:xfrm>
            <a:off x="1901952" y="295351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2359152" y="2880360"/>
            <a:ext cx="19659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Redesign Roles toward Complementarity</a:t>
            </a:r>
            <a:endParaRPr lang="en-US" sz="1150" dirty="0"/>
          </a:p>
        </p:txBody>
      </p:sp>
      <p:sp>
        <p:nvSpPr>
          <p:cNvPr id="24" name="Text 22"/>
          <p:cNvSpPr/>
          <p:nvPr/>
        </p:nvSpPr>
        <p:spPr>
          <a:xfrm>
            <a:off x="1901952" y="3355848"/>
            <a:ext cx="24231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Reconstruct roles to emphasize contextual judgment, creativity, ethical oversight — where humans add most value alongside AI.</a:t>
            </a:r>
            <a:endParaRPr lang="en-US" sz="1100" dirty="0"/>
          </a:p>
        </p:txBody>
      </p:sp>
      <p:sp>
        <p:nvSpPr>
          <p:cNvPr id="25" name="Shape 23"/>
          <p:cNvSpPr/>
          <p:nvPr/>
        </p:nvSpPr>
        <p:spPr>
          <a:xfrm>
            <a:off x="4736592" y="2788920"/>
            <a:ext cx="2651760" cy="1234440"/>
          </a:xfrm>
          <a:prstGeom prst="rect">
            <a:avLst/>
          </a:prstGeom>
          <a:solidFill>
            <a:srgbClr val="EEF3FB"/>
          </a:solidFill>
          <a:ln/>
          <a:effectLst>
            <a:outerShdw blurRad="63500" dist="25400" dir="8100000" algn="bl" rotWithShape="0">
              <a:srgbClr val="000000">
                <a:alpha val="7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4873752" y="2953512"/>
            <a:ext cx="384048" cy="384048"/>
          </a:xfrm>
          <a:prstGeom prst="ellipse">
            <a:avLst/>
          </a:prstGeom>
          <a:solidFill>
            <a:srgbClr val="2E5BA8"/>
          </a:solidFill>
          <a:ln/>
        </p:spPr>
      </p:sp>
      <p:sp>
        <p:nvSpPr>
          <p:cNvPr id="27" name="Text 25"/>
          <p:cNvSpPr/>
          <p:nvPr/>
        </p:nvSpPr>
        <p:spPr>
          <a:xfrm>
            <a:off x="4873752" y="2953512"/>
            <a:ext cx="384048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5330952" y="2880360"/>
            <a:ext cx="196596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Monitor Psychological Indicators</a:t>
            </a:r>
            <a:endParaRPr lang="en-US" sz="1150" dirty="0"/>
          </a:p>
        </p:txBody>
      </p:sp>
      <p:sp>
        <p:nvSpPr>
          <p:cNvPr id="29" name="Text 27"/>
          <p:cNvSpPr/>
          <p:nvPr/>
        </p:nvSpPr>
        <p:spPr>
          <a:xfrm>
            <a:off x="4873752" y="3355848"/>
            <a:ext cx="242316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Track trust, anxiety, and role clarity alongside performance metrics. Adaptation barriers remain invisible until they hurt productivity.</a:t>
            </a:r>
            <a:endParaRPr lang="en-US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A2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54864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54864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4864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4864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9436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59436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59436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008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64008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4008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4008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8580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8580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8580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68580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73152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73152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73152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73152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77724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77724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>
            <a:off x="77724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77724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82296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82296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82296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82296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8686800" y="2743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8686800" y="7315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8686800" y="11887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8686800" y="1645920"/>
            <a:ext cx="73152" cy="73152"/>
          </a:xfrm>
          <a:prstGeom prst="ellipse">
            <a:avLst/>
          </a:prstGeom>
          <a:solidFill>
            <a:srgbClr val="4E9AF1">
              <a:alpha val="25000"/>
            </a:srgbClr>
          </a:solidFill>
          <a:ln w="12700">
            <a:solidFill>
              <a:srgbClr val="4E9AF1">
                <a:alpha val="25000"/>
              </a:srgbClr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F0A500"/>
          </a:solidFill>
          <a:ln/>
        </p:spPr>
      </p:sp>
      <p:sp>
        <p:nvSpPr>
          <p:cNvPr id="35" name="Text 33"/>
          <p:cNvSpPr/>
          <p:nvPr/>
        </p:nvSpPr>
        <p:spPr>
          <a:xfrm>
            <a:off x="411480" y="274320"/>
            <a:ext cx="822960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kern="0" spc="400" dirty="0">
                <a:solidFill>
                  <a:srgbClr val="F0A5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CONCLUSIONS</a:t>
            </a:r>
            <a:endParaRPr lang="en-US" sz="1300" dirty="0"/>
          </a:p>
        </p:txBody>
      </p:sp>
      <p:sp>
        <p:nvSpPr>
          <p:cNvPr id="36" name="Text 34"/>
          <p:cNvSpPr/>
          <p:nvPr/>
        </p:nvSpPr>
        <p:spPr>
          <a:xfrm>
            <a:off x="411480" y="777240"/>
            <a:ext cx="777240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Psychological adaptation is not a secondary</a:t>
            </a:r>
            <a:endParaRPr lang="en-US" sz="2600" dirty="0"/>
          </a:p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concern — it is a primary design constraint.</a:t>
            </a:r>
            <a:endParaRPr lang="en-US" sz="2600" dirty="0"/>
          </a:p>
        </p:txBody>
      </p:sp>
      <p:sp>
        <p:nvSpPr>
          <p:cNvPr id="37" name="Shape 35"/>
          <p:cNvSpPr/>
          <p:nvPr/>
        </p:nvSpPr>
        <p:spPr>
          <a:xfrm>
            <a:off x="411480" y="2240280"/>
            <a:ext cx="8321040" cy="566928"/>
          </a:xfrm>
          <a:prstGeom prst="rect">
            <a:avLst/>
          </a:prstGeom>
          <a:solidFill>
            <a:srgbClr val="FFFFFF">
              <a:alpha val="10000"/>
            </a:srgbClr>
          </a:solidFill>
          <a:ln/>
        </p:spPr>
      </p:sp>
      <p:sp>
        <p:nvSpPr>
          <p:cNvPr id="38" name="Shape 36"/>
          <p:cNvSpPr/>
          <p:nvPr/>
        </p:nvSpPr>
        <p:spPr>
          <a:xfrm>
            <a:off x="411480" y="2240280"/>
            <a:ext cx="45720" cy="566928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39" name="Text 37"/>
          <p:cNvSpPr/>
          <p:nvPr/>
        </p:nvSpPr>
        <p:spPr>
          <a:xfrm>
            <a:off x="566928" y="2276856"/>
            <a:ext cx="795528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0E4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 in AI and organizational support are foundational — their absence undermines adaptation regardless of other factors.</a:t>
            </a:r>
            <a:endParaRPr lang="en-US" sz="1250" dirty="0"/>
          </a:p>
        </p:txBody>
      </p:sp>
      <p:sp>
        <p:nvSpPr>
          <p:cNvPr id="40" name="Shape 38"/>
          <p:cNvSpPr/>
          <p:nvPr/>
        </p:nvSpPr>
        <p:spPr>
          <a:xfrm>
            <a:off x="411480" y="2898648"/>
            <a:ext cx="8321040" cy="566928"/>
          </a:xfrm>
          <a:prstGeom prst="rect">
            <a:avLst/>
          </a:prstGeom>
          <a:solidFill>
            <a:srgbClr val="FFFFFF">
              <a:alpha val="10000"/>
            </a:srgbClr>
          </a:solidFill>
          <a:ln/>
        </p:spPr>
      </p:sp>
      <p:sp>
        <p:nvSpPr>
          <p:cNvPr id="41" name="Shape 39"/>
          <p:cNvSpPr/>
          <p:nvPr/>
        </p:nvSpPr>
        <p:spPr>
          <a:xfrm>
            <a:off x="411480" y="2898648"/>
            <a:ext cx="45720" cy="566928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42" name="Text 40"/>
          <p:cNvSpPr/>
          <p:nvPr/>
        </p:nvSpPr>
        <p:spPr>
          <a:xfrm>
            <a:off x="566928" y="2935224"/>
            <a:ext cx="795528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0E4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Job security perception is the master moderator — it must be addressed before other interventions can take effect.</a:t>
            </a:r>
            <a:endParaRPr lang="en-US" sz="1250" dirty="0"/>
          </a:p>
        </p:txBody>
      </p:sp>
      <p:sp>
        <p:nvSpPr>
          <p:cNvPr id="43" name="Shape 41"/>
          <p:cNvSpPr/>
          <p:nvPr/>
        </p:nvSpPr>
        <p:spPr>
          <a:xfrm>
            <a:off x="411480" y="3557016"/>
            <a:ext cx="8321040" cy="566928"/>
          </a:xfrm>
          <a:prstGeom prst="rect">
            <a:avLst/>
          </a:prstGeom>
          <a:solidFill>
            <a:srgbClr val="FFFFFF">
              <a:alpha val="10000"/>
            </a:srgbClr>
          </a:solidFill>
          <a:ln/>
        </p:spPr>
      </p:sp>
      <p:sp>
        <p:nvSpPr>
          <p:cNvPr id="44" name="Shape 42"/>
          <p:cNvSpPr/>
          <p:nvPr/>
        </p:nvSpPr>
        <p:spPr>
          <a:xfrm>
            <a:off x="411480" y="3557016"/>
            <a:ext cx="45720" cy="566928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45" name="Text 43"/>
          <p:cNvSpPr/>
          <p:nvPr/>
        </p:nvSpPr>
        <p:spPr>
          <a:xfrm>
            <a:off x="566928" y="3593592"/>
            <a:ext cx="795528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0E4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Adaptation is a dynamic, non-linear system with feedback loops — not a one-time deployment event.</a:t>
            </a:r>
            <a:endParaRPr lang="en-US" sz="1250" dirty="0"/>
          </a:p>
        </p:txBody>
      </p:sp>
      <p:sp>
        <p:nvSpPr>
          <p:cNvPr id="46" name="Shape 44"/>
          <p:cNvSpPr/>
          <p:nvPr/>
        </p:nvSpPr>
        <p:spPr>
          <a:xfrm>
            <a:off x="411480" y="4215384"/>
            <a:ext cx="8321040" cy="566928"/>
          </a:xfrm>
          <a:prstGeom prst="rect">
            <a:avLst/>
          </a:prstGeom>
          <a:solidFill>
            <a:srgbClr val="FFFFFF">
              <a:alpha val="10000"/>
            </a:srgbClr>
          </a:solidFill>
          <a:ln/>
        </p:spPr>
      </p:sp>
      <p:sp>
        <p:nvSpPr>
          <p:cNvPr id="47" name="Shape 45"/>
          <p:cNvSpPr/>
          <p:nvPr/>
        </p:nvSpPr>
        <p:spPr>
          <a:xfrm>
            <a:off x="411480" y="4215384"/>
            <a:ext cx="45720" cy="566928"/>
          </a:xfrm>
          <a:prstGeom prst="rect">
            <a:avLst/>
          </a:prstGeom>
          <a:solidFill>
            <a:srgbClr val="4E9AF1"/>
          </a:solidFill>
          <a:ln/>
        </p:spPr>
      </p:sp>
      <p:sp>
        <p:nvSpPr>
          <p:cNvPr id="48" name="Text 46"/>
          <p:cNvSpPr/>
          <p:nvPr/>
        </p:nvSpPr>
        <p:spPr>
          <a:xfrm>
            <a:off x="566928" y="4251960"/>
            <a:ext cx="795528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D0E4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gap between AI organizational benefit and employee adaptation is fundamentally psychological, not technical.</a:t>
            </a:r>
            <a:endParaRPr lang="en-US" sz="12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2286000"/>
          </a:xfrm>
          <a:prstGeom prst="rect">
            <a:avLst/>
          </a:prstGeom>
          <a:solidFill>
            <a:srgbClr val="1A2B5E"/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41148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</a:t>
            </a:r>
            <a:endParaRPr lang="en-US" sz="4800" dirty="0"/>
          </a:p>
        </p:txBody>
      </p:sp>
      <p:sp>
        <p:nvSpPr>
          <p:cNvPr id="4" name="Text 2"/>
          <p:cNvSpPr/>
          <p:nvPr/>
        </p:nvSpPr>
        <p:spPr>
          <a:xfrm>
            <a:off x="457200" y="1508760"/>
            <a:ext cx="822960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800" dirty="0">
                <a:solidFill>
                  <a:srgbClr val="4E9AF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 &amp; Discussion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3200400" y="2423160"/>
            <a:ext cx="2743200" cy="36576"/>
          </a:xfrm>
          <a:prstGeom prst="rect">
            <a:avLst/>
          </a:prstGeom>
          <a:solidFill>
            <a:srgbClr val="F0A500"/>
          </a:solidFill>
          <a:ln/>
        </p:spPr>
      </p:sp>
      <p:sp>
        <p:nvSpPr>
          <p:cNvPr id="6" name="Text 4"/>
          <p:cNvSpPr/>
          <p:nvPr/>
        </p:nvSpPr>
        <p:spPr>
          <a:xfrm>
            <a:off x="457200" y="260604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Oleksii Nahorniak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457200" y="2971800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E5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o.nahorniak@knute.edu.ua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57200" y="4380684"/>
            <a:ext cx="8229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University of Trade and Economics, Kyiv, Ukraine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1371600" y="4740234"/>
            <a:ext cx="6400800" cy="27432"/>
          </a:xfrm>
          <a:prstGeom prst="rect">
            <a:avLst/>
          </a:prstGeom>
          <a:solidFill>
            <a:srgbClr val="E0E8F5"/>
          </a:solidFill>
          <a:ln/>
        </p:spPr>
      </p:sp>
      <p:sp>
        <p:nvSpPr>
          <p:cNvPr id="10" name="Text 8"/>
          <p:cNvSpPr/>
          <p:nvPr/>
        </p:nvSpPr>
        <p:spPr>
          <a:xfrm>
            <a:off x="457200" y="4796166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sources: McKinsey &amp; Company (2025) · AIPRM (2026) · Glikson &amp; Woolley (2020) · Brougham &amp; Haar (2017) · Jarrahi (2018)</a:t>
            </a:r>
            <a:endParaRPr lang="en-US" sz="1000" dirty="0"/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663E8E98-B176-B67F-8488-E98FC157BD61}"/>
              </a:ext>
            </a:extLst>
          </p:cNvPr>
          <p:cNvSpPr/>
          <p:nvPr/>
        </p:nvSpPr>
        <p:spPr>
          <a:xfrm>
            <a:off x="449798" y="3455341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Prof. Vasyl </a:t>
            </a:r>
            <a:r>
              <a:rPr lang="en-US" sz="1600" b="1" dirty="0" err="1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Osodlo</a:t>
            </a:r>
            <a:r>
              <a:rPr lang="uk-UA" sz="1600" b="1" dirty="0">
                <a:solidFill>
                  <a:srgbClr val="1A2B5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endParaRPr lang="en-US" sz="1600" dirty="0"/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id="{FD6F61C0-C68D-BB53-3955-0E20F1BAF468}"/>
              </a:ext>
            </a:extLst>
          </p:cNvPr>
          <p:cNvSpPr/>
          <p:nvPr/>
        </p:nvSpPr>
        <p:spPr>
          <a:xfrm>
            <a:off x="449798" y="3821101"/>
            <a:ext cx="8229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rgbClr val="2E5BA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v.osyodlo@gmail.com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760</Words>
  <Application>Microsoft Office PowerPoint</Application>
  <PresentationFormat>On-screen Show (16:9)</PresentationFormat>
  <Paragraphs>96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Predictors of Employee Psychological Adaptation to AI Systems in IT Organizations</dc:title>
  <dc:subject>PptxGenJS Presentation</dc:subject>
  <dc:creator>PptxGenJS</dc:creator>
  <cp:lastModifiedBy>Нагорняк Олексій Русланович</cp:lastModifiedBy>
  <cp:revision>4</cp:revision>
  <dcterms:created xsi:type="dcterms:W3CDTF">2026-06-01T08:19:59Z</dcterms:created>
  <dcterms:modified xsi:type="dcterms:W3CDTF">2026-06-06T19:34:02Z</dcterms:modified>
</cp:coreProperties>
</file>